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5" r:id="rId7"/>
    <p:sldId id="263" r:id="rId8"/>
    <p:sldId id="264" r:id="rId9"/>
    <p:sldId id="260" r:id="rId10"/>
    <p:sldId id="266" r:id="rId11"/>
    <p:sldId id="267"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g>
</file>

<file path=ppt/media/image11.jpg>
</file>

<file path=ppt/media/image12.jpg>
</file>

<file path=ppt/media/image13.jpg>
</file>

<file path=ppt/media/image14.jpg>
</file>

<file path=ppt/media/image15.gif>
</file>

<file path=ppt/media/image16.jpg>
</file>

<file path=ppt/media/image17.jpg>
</file>

<file path=ppt/media/image18.png>
</file>

<file path=ppt/media/image19.png>
</file>

<file path=ppt/media/image2.png>
</file>

<file path=ppt/media/image20.jpg>
</file>

<file path=ppt/media/image21.jpg>
</file>

<file path=ppt/media/image22.jpg>
</file>

<file path=ppt/media/image3.png>
</file>

<file path=ppt/media/image4.png>
</file>

<file path=ppt/media/image5.png>
</file>

<file path=ppt/media/image6.jpg>
</file>

<file path=ppt/media/image7.gif>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5DCB163-6CAD-4499-BA74-A49E8500266A}"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15664736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DCB163-6CAD-4499-BA74-A49E8500266A}"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9665992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DCB163-6CAD-4499-BA74-A49E8500266A}"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6319919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DCB163-6CAD-4499-BA74-A49E8500266A}"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92149A-2C9C-4FF7-9E57-E9BC00355B32}" type="slidenum">
              <a:rPr lang="en-IN" smtClean="0"/>
              <a:t>‹#›</a:t>
            </a:fld>
            <a:endParaRPr lang="en-IN"/>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4363660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DCB163-6CAD-4499-BA74-A49E8500266A}"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14380257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5DCB163-6CAD-4499-BA74-A49E8500266A}" type="datetimeFigureOut">
              <a:rPr lang="en-IN" smtClean="0"/>
              <a:t>21-07-2021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22595738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5DCB163-6CAD-4499-BA74-A49E8500266A}" type="datetimeFigureOut">
              <a:rPr lang="en-IN" smtClean="0"/>
              <a:t>21-07-2021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22532738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CB163-6CAD-4499-BA74-A49E8500266A}"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36814233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CB163-6CAD-4499-BA74-A49E8500266A}"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27235215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CB163-6CAD-4499-BA74-A49E8500266A}"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10675508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DCB163-6CAD-4499-BA74-A49E8500266A}"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22081559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DCB163-6CAD-4499-BA74-A49E8500266A}"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37857449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DCB163-6CAD-4499-BA74-A49E8500266A}" type="datetimeFigureOut">
              <a:rPr lang="en-IN" smtClean="0"/>
              <a:t>21-07-2021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17052282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DCB163-6CAD-4499-BA74-A49E8500266A}" type="datetimeFigureOut">
              <a:rPr lang="en-IN" smtClean="0"/>
              <a:t>21-07-2021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13626244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DCB163-6CAD-4499-BA74-A49E8500266A}" type="datetimeFigureOut">
              <a:rPr lang="en-IN" smtClean="0"/>
              <a:t>21-07-2021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4107516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DCB163-6CAD-4499-BA74-A49E8500266A}"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20275138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DCB163-6CAD-4499-BA74-A49E8500266A}"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92149A-2C9C-4FF7-9E57-E9BC00355B32}" type="slidenum">
              <a:rPr lang="en-IN" smtClean="0"/>
              <a:t>‹#›</a:t>
            </a:fld>
            <a:endParaRPr lang="en-IN"/>
          </a:p>
        </p:txBody>
      </p:sp>
    </p:spTree>
    <p:extLst>
      <p:ext uri="{BB962C8B-B14F-4D97-AF65-F5344CB8AC3E}">
        <p14:creationId xmlns:p14="http://schemas.microsoft.com/office/powerpoint/2010/main" val="25127357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A5DCB163-6CAD-4499-BA74-A49E8500266A}" type="datetimeFigureOut">
              <a:rPr lang="en-IN" smtClean="0"/>
              <a:t>21-07-2021</a:t>
            </a:fld>
            <a:endParaRPr lang="en-IN"/>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B792149A-2C9C-4FF7-9E57-E9BC00355B32}" type="slidenum">
              <a:rPr lang="en-IN" smtClean="0"/>
              <a:t>‹#›</a:t>
            </a:fld>
            <a:endParaRPr lang="en-IN"/>
          </a:p>
        </p:txBody>
      </p:sp>
    </p:spTree>
    <p:extLst>
      <p:ext uri="{BB962C8B-B14F-4D97-AF65-F5344CB8AC3E}">
        <p14:creationId xmlns:p14="http://schemas.microsoft.com/office/powerpoint/2010/main" val="389218895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jpg"/></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9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CDD9E-627D-495A-802B-7ED4DAAAB8DF}"/>
              </a:ext>
            </a:extLst>
          </p:cNvPr>
          <p:cNvSpPr>
            <a:spLocks noGrp="1"/>
          </p:cNvSpPr>
          <p:nvPr>
            <p:ph type="ctrTitle"/>
          </p:nvPr>
        </p:nvSpPr>
        <p:spPr>
          <a:xfrm>
            <a:off x="1286385" y="438580"/>
            <a:ext cx="9440034" cy="1828801"/>
          </a:xfrm>
        </p:spPr>
        <p:txBody>
          <a:bodyPr/>
          <a:lstStyle/>
          <a:p>
            <a:r>
              <a:rPr lang="en-US" dirty="0"/>
              <a:t>Geothermal &amp; Tidal Energy</a:t>
            </a:r>
            <a:endParaRPr lang="en-IN" dirty="0"/>
          </a:p>
        </p:txBody>
      </p:sp>
      <p:sp>
        <p:nvSpPr>
          <p:cNvPr id="3" name="Subtitle 2">
            <a:extLst>
              <a:ext uri="{FF2B5EF4-FFF2-40B4-BE49-F238E27FC236}">
                <a16:creationId xmlns:a16="http://schemas.microsoft.com/office/drawing/2014/main" id="{576B0B4D-CA4F-4C61-AC80-8FCAAB4D2A33}"/>
              </a:ext>
            </a:extLst>
          </p:cNvPr>
          <p:cNvSpPr>
            <a:spLocks noGrp="1"/>
          </p:cNvSpPr>
          <p:nvPr>
            <p:ph type="subTitle" idx="1"/>
          </p:nvPr>
        </p:nvSpPr>
        <p:spPr>
          <a:xfrm>
            <a:off x="6502400" y="3667125"/>
            <a:ext cx="5689600" cy="3099435"/>
          </a:xfrm>
        </p:spPr>
        <p:txBody>
          <a:bodyPr>
            <a:normAutofit fontScale="92500" lnSpcReduction="20000"/>
          </a:bodyPr>
          <a:lstStyle/>
          <a:p>
            <a:r>
              <a:rPr lang="en-US" dirty="0"/>
              <a:t>-Tanmay Bhujade(20BCE10354)</a:t>
            </a:r>
          </a:p>
          <a:p>
            <a:r>
              <a:rPr lang="en-US" dirty="0"/>
              <a:t>-Suraj Pratap Singh(20BCE10279)</a:t>
            </a:r>
          </a:p>
          <a:p>
            <a:r>
              <a:rPr lang="en-US" dirty="0"/>
              <a:t>-Muskan Jain(20BCE10020)</a:t>
            </a:r>
          </a:p>
          <a:p>
            <a:r>
              <a:rPr lang="en-US" dirty="0"/>
              <a:t>-Shlok Mathur(20BCE11057)</a:t>
            </a:r>
          </a:p>
          <a:p>
            <a:r>
              <a:rPr lang="en-US" dirty="0"/>
              <a:t>-Siddharatha Chatterjee(20BCE10820)</a:t>
            </a:r>
          </a:p>
          <a:p>
            <a:r>
              <a:rPr lang="en-IN" dirty="0"/>
              <a:t>-Saurabh Prakash(20BCE11005)</a:t>
            </a:r>
          </a:p>
          <a:p>
            <a:r>
              <a:rPr lang="en-IN" dirty="0"/>
              <a:t>-Madhav Gupta(20BCE10020)</a:t>
            </a:r>
          </a:p>
          <a:p>
            <a:r>
              <a:rPr lang="en-IN" dirty="0"/>
              <a:t>-Prashant Kumar(20BCE10033)</a:t>
            </a:r>
          </a:p>
        </p:txBody>
      </p:sp>
    </p:spTree>
    <p:extLst>
      <p:ext uri="{BB962C8B-B14F-4D97-AF65-F5344CB8AC3E}">
        <p14:creationId xmlns:p14="http://schemas.microsoft.com/office/powerpoint/2010/main" val="38025916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1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DE214-9713-45E9-8B20-CCF49AAA4989}"/>
              </a:ext>
            </a:extLst>
          </p:cNvPr>
          <p:cNvSpPr>
            <a:spLocks noGrp="1"/>
          </p:cNvSpPr>
          <p:nvPr>
            <p:ph type="title"/>
          </p:nvPr>
        </p:nvSpPr>
        <p:spPr/>
        <p:txBody>
          <a:bodyPr/>
          <a:lstStyle/>
          <a:p>
            <a:r>
              <a:rPr lang="en-US" dirty="0">
                <a:solidFill>
                  <a:schemeClr val="bg1"/>
                </a:solidFill>
              </a:rPr>
              <a:t>Tidal Energy</a:t>
            </a:r>
            <a:endParaRPr lang="en-IN" dirty="0">
              <a:solidFill>
                <a:schemeClr val="bg1"/>
              </a:solidFill>
            </a:endParaRPr>
          </a:p>
        </p:txBody>
      </p:sp>
      <p:sp>
        <p:nvSpPr>
          <p:cNvPr id="3" name="Content Placeholder 2">
            <a:extLst>
              <a:ext uri="{FF2B5EF4-FFF2-40B4-BE49-F238E27FC236}">
                <a16:creationId xmlns:a16="http://schemas.microsoft.com/office/drawing/2014/main" id="{EBA15D41-5956-49EC-891D-98E8BC1F6792}"/>
              </a:ext>
            </a:extLst>
          </p:cNvPr>
          <p:cNvSpPr>
            <a:spLocks noGrp="1"/>
          </p:cNvSpPr>
          <p:nvPr>
            <p:ph idx="1"/>
          </p:nvPr>
        </p:nvSpPr>
        <p:spPr>
          <a:noFill/>
        </p:spPr>
        <p:txBody>
          <a:bodyPr/>
          <a:lstStyle/>
          <a:p>
            <a:endParaRPr lang="en-US" dirty="0">
              <a:solidFill>
                <a:schemeClr val="bg2"/>
              </a:solidFill>
            </a:endParaRPr>
          </a:p>
          <a:p>
            <a:endParaRPr lang="en-IN" dirty="0"/>
          </a:p>
          <a:p>
            <a:r>
              <a:rPr lang="en-US" b="1" dirty="0">
                <a:solidFill>
                  <a:schemeClr val="bg1"/>
                </a:solidFill>
                <a:effectLst>
                  <a:outerShdw blurRad="38100" dist="38100" dir="2700000" algn="tl">
                    <a:srgbClr val="000000">
                      <a:alpha val="43137"/>
                    </a:srgbClr>
                  </a:outerShdw>
                </a:effectLst>
              </a:rPr>
              <a:t>Tidal power or tidal energy is harnessed by converting energy from tides into useful forms of power, mainly electricity using various methods. Although not yet widely used, tidal energy has the potential for future electricity generation. Tides are more predictable than the wind and the sun.</a:t>
            </a:r>
          </a:p>
          <a:p>
            <a:r>
              <a:rPr lang="en-US" b="1" dirty="0">
                <a:solidFill>
                  <a:schemeClr val="bg1"/>
                </a:solidFill>
                <a:effectLst>
                  <a:outerShdw blurRad="38100" dist="38100" dir="2700000" algn="tl">
                    <a:srgbClr val="000000">
                      <a:alpha val="43137"/>
                    </a:srgbClr>
                  </a:outerShdw>
                </a:effectLst>
                <a:cs typeface="Segoe UI Semibold" panose="020B0702040204020203" pitchFamily="34" charset="0"/>
              </a:rPr>
              <a:t>Tidal energy is created using the movement of our tides and oceans, where the intensity of the water from the rise and fall of tides is a form of kinetic energy</a:t>
            </a:r>
            <a:r>
              <a:rPr lang="en-US" b="1" dirty="0">
                <a:solidFill>
                  <a:schemeClr val="bg1"/>
                </a:solidFill>
                <a:effectLst>
                  <a:outerShdw blurRad="38100" dist="38100" dir="2700000" algn="tl">
                    <a:srgbClr val="000000">
                      <a:alpha val="43137"/>
                    </a:srgbClr>
                  </a:outerShdw>
                </a:effectLst>
                <a:latin typeface="Segoe UI Semibold" panose="020B0702040204020203" pitchFamily="34" charset="0"/>
                <a:cs typeface="Segoe UI Semibold" panose="020B0702040204020203" pitchFamily="34" charset="0"/>
              </a:rPr>
              <a:t>. </a:t>
            </a:r>
            <a:endParaRPr lang="en-IN" b="1" dirty="0">
              <a:solidFill>
                <a:schemeClr val="bg1"/>
              </a:solidFill>
              <a:effectLst>
                <a:outerShdw blurRad="38100" dist="38100" dir="2700000" algn="tl">
                  <a:srgbClr val="000000">
                    <a:alpha val="43137"/>
                  </a:srgbClr>
                </a:outerShdw>
              </a:effectLst>
              <a:latin typeface="Segoe UI Semibold" panose="020B0702040204020203" pitchFamily="34" charset="0"/>
              <a:cs typeface="Segoe UI Semibold" panose="020B0702040204020203" pitchFamily="34" charset="0"/>
            </a:endParaRPr>
          </a:p>
          <a:p>
            <a:endParaRPr lang="en-IN" dirty="0">
              <a:solidFill>
                <a:schemeClr val="bg1"/>
              </a:solidFill>
            </a:endParaRPr>
          </a:p>
        </p:txBody>
      </p:sp>
    </p:spTree>
    <p:extLst>
      <p:ext uri="{BB962C8B-B14F-4D97-AF65-F5344CB8AC3E}">
        <p14:creationId xmlns:p14="http://schemas.microsoft.com/office/powerpoint/2010/main" val="1889681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19E62-97A4-479D-9CE0-1446FE2BDEE1}"/>
              </a:ext>
            </a:extLst>
          </p:cNvPr>
          <p:cNvSpPr>
            <a:spLocks noGrp="1"/>
          </p:cNvSpPr>
          <p:nvPr>
            <p:ph type="title"/>
          </p:nvPr>
        </p:nvSpPr>
        <p:spPr/>
        <p:txBody>
          <a:bodyPr/>
          <a:lstStyle/>
          <a:p>
            <a:r>
              <a:rPr lang="en-US" dirty="0">
                <a:solidFill>
                  <a:schemeClr val="bg1"/>
                </a:solidFill>
              </a:rPr>
              <a:t>Working</a:t>
            </a:r>
            <a:endParaRPr lang="en-IN" dirty="0">
              <a:solidFill>
                <a:schemeClr val="bg1"/>
              </a:solidFill>
            </a:endParaRPr>
          </a:p>
        </p:txBody>
      </p:sp>
      <p:sp>
        <p:nvSpPr>
          <p:cNvPr id="3" name="Content Placeholder 2">
            <a:extLst>
              <a:ext uri="{FF2B5EF4-FFF2-40B4-BE49-F238E27FC236}">
                <a16:creationId xmlns:a16="http://schemas.microsoft.com/office/drawing/2014/main" id="{A45203A9-9DF5-4D05-8C37-FEC28FCC3DC9}"/>
              </a:ext>
            </a:extLst>
          </p:cNvPr>
          <p:cNvSpPr>
            <a:spLocks noGrp="1"/>
          </p:cNvSpPr>
          <p:nvPr>
            <p:ph idx="1"/>
          </p:nvPr>
        </p:nvSpPr>
        <p:spPr/>
        <p:txBody>
          <a:bodyPr/>
          <a:lstStyle/>
          <a:p>
            <a:r>
              <a:rPr lang="en-US" dirty="0">
                <a:solidFill>
                  <a:schemeClr val="bg1"/>
                </a:solidFill>
              </a:rPr>
              <a:t>Tidal barrages are low-walled dams, usually installed at tidal inlets or estuaries. ... During an incoming high tide, water flows over the turbines as the water rises. Then, the water flows back through the turbines as it becomes low tide. The turbines are connected to a </a:t>
            </a:r>
            <a:r>
              <a:rPr lang="en-US" b="1" dirty="0">
                <a:solidFill>
                  <a:schemeClr val="bg1"/>
                </a:solidFill>
              </a:rPr>
              <a:t>generator</a:t>
            </a:r>
            <a:r>
              <a:rPr lang="en-US" dirty="0">
                <a:solidFill>
                  <a:schemeClr val="bg1"/>
                </a:solidFill>
              </a:rPr>
              <a:t> which produces the electricity</a:t>
            </a:r>
            <a:r>
              <a:rPr lang="en-US" dirty="0"/>
              <a:t>.</a:t>
            </a:r>
            <a:endParaRPr lang="en-IN" dirty="0"/>
          </a:p>
        </p:txBody>
      </p:sp>
      <p:pic>
        <p:nvPicPr>
          <p:cNvPr id="5" name="Picture 4">
            <a:extLst>
              <a:ext uri="{FF2B5EF4-FFF2-40B4-BE49-F238E27FC236}">
                <a16:creationId xmlns:a16="http://schemas.microsoft.com/office/drawing/2014/main" id="{39C6E4EA-863D-44E9-A563-C31DB05F9D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795" y="3169920"/>
            <a:ext cx="5415885" cy="3245945"/>
          </a:xfrm>
          <a:prstGeom prst="rect">
            <a:avLst/>
          </a:prstGeom>
        </p:spPr>
      </p:pic>
    </p:spTree>
    <p:extLst>
      <p:ext uri="{BB962C8B-B14F-4D97-AF65-F5344CB8AC3E}">
        <p14:creationId xmlns:p14="http://schemas.microsoft.com/office/powerpoint/2010/main" val="22858792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159A2-AD28-4FC7-9949-54372B7A236B}"/>
              </a:ext>
            </a:extLst>
          </p:cNvPr>
          <p:cNvSpPr>
            <a:spLocks noGrp="1"/>
          </p:cNvSpPr>
          <p:nvPr>
            <p:ph type="title"/>
          </p:nvPr>
        </p:nvSpPr>
        <p:spPr/>
        <p:txBody>
          <a:bodyPr/>
          <a:lstStyle/>
          <a:p>
            <a:r>
              <a:rPr lang="en-US" dirty="0">
                <a:solidFill>
                  <a:schemeClr val="bg1"/>
                </a:solidFill>
              </a:rPr>
              <a:t>Tidal Barrages</a:t>
            </a:r>
            <a:endParaRPr lang="en-IN" dirty="0">
              <a:solidFill>
                <a:schemeClr val="bg1"/>
              </a:solidFill>
            </a:endParaRPr>
          </a:p>
        </p:txBody>
      </p:sp>
      <p:sp>
        <p:nvSpPr>
          <p:cNvPr id="3" name="Content Placeholder 2">
            <a:extLst>
              <a:ext uri="{FF2B5EF4-FFF2-40B4-BE49-F238E27FC236}">
                <a16:creationId xmlns:a16="http://schemas.microsoft.com/office/drawing/2014/main" id="{81972ABF-E7A6-45E7-9144-FF1EA4443644}"/>
              </a:ext>
            </a:extLst>
          </p:cNvPr>
          <p:cNvSpPr>
            <a:spLocks noGrp="1"/>
          </p:cNvSpPr>
          <p:nvPr>
            <p:ph idx="1"/>
          </p:nvPr>
        </p:nvSpPr>
        <p:spPr/>
        <p:txBody>
          <a:bodyPr>
            <a:normAutofit/>
          </a:bodyPr>
          <a:lstStyle/>
          <a:p>
            <a:r>
              <a:rPr lang="en-IN" dirty="0">
                <a:solidFill>
                  <a:schemeClr val="bg2"/>
                </a:solidFill>
                <a:effectLst/>
                <a:latin typeface="Open Sans" panose="020B0604020202020204" pitchFamily="34" charset="0"/>
                <a:ea typeface="Calibri" panose="020F0502020204030204" pitchFamily="34" charset="0"/>
              </a:rPr>
              <a:t>The barrage is one of the most popular tidal energy systems. A framework comparable to a dam, the barrage usually occupies the inlet of a lagoon or ocean bay that makes up the tidal reservoir.</a:t>
            </a:r>
          </a:p>
          <a:p>
            <a:endParaRPr lang="en-IN" dirty="0">
              <a:solidFill>
                <a:schemeClr val="bg2"/>
              </a:solidFill>
              <a:effectLst/>
              <a:latin typeface="Open Sans" panose="020B0604020202020204" pitchFamily="34" charset="0"/>
            </a:endParaRPr>
          </a:p>
          <a:p>
            <a:r>
              <a:rPr lang="en-IN" sz="1800" dirty="0">
                <a:solidFill>
                  <a:schemeClr val="bg2"/>
                </a:solidFill>
                <a:effectLst/>
                <a:latin typeface="Open Sans" panose="020B0606030504020204" pitchFamily="34" charset="0"/>
                <a:ea typeface="Calibri" panose="020F0502020204030204" pitchFamily="34" charset="0"/>
              </a:rPr>
              <a:t>This way, the tidal pool fills with the entering high tide and empties via an electric turbine structure with the exiting low tide. The most efficient type of system is a tidal power arrangement that goes both ways, as it produces electricity during the incoming and the outgoing tide.</a:t>
            </a:r>
            <a:r>
              <a:rPr lang="en-IN" sz="1800" dirty="0">
                <a:solidFill>
                  <a:schemeClr val="bg2"/>
                </a:solidFill>
                <a:effectLst/>
                <a:latin typeface="Arial" panose="020B0604020202020204" pitchFamily="34" charset="0"/>
                <a:ea typeface="Calibri" panose="020F0502020204030204" pitchFamily="34" charset="0"/>
              </a:rPr>
              <a:t> </a:t>
            </a:r>
            <a:endParaRPr lang="en-IN" dirty="0">
              <a:solidFill>
                <a:schemeClr val="bg2"/>
              </a:solidFill>
            </a:endParaRPr>
          </a:p>
        </p:txBody>
      </p:sp>
    </p:spTree>
    <p:extLst>
      <p:ext uri="{BB962C8B-B14F-4D97-AF65-F5344CB8AC3E}">
        <p14:creationId xmlns:p14="http://schemas.microsoft.com/office/powerpoint/2010/main" val="38002051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2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1235A-504E-4AD5-AA8B-A447D3AD26DC}"/>
              </a:ext>
            </a:extLst>
          </p:cNvPr>
          <p:cNvSpPr>
            <a:spLocks noGrp="1"/>
          </p:cNvSpPr>
          <p:nvPr>
            <p:ph type="title"/>
          </p:nvPr>
        </p:nvSpPr>
        <p:spPr>
          <a:xfrm>
            <a:off x="913795" y="581575"/>
            <a:ext cx="10353762" cy="970450"/>
          </a:xfrm>
        </p:spPr>
        <p:txBody>
          <a:bodyPr/>
          <a:lstStyle/>
          <a:p>
            <a:r>
              <a:rPr lang="en-US" dirty="0"/>
              <a:t>Tidal Turbine</a:t>
            </a:r>
            <a:endParaRPr lang="en-IN" dirty="0"/>
          </a:p>
        </p:txBody>
      </p:sp>
      <p:sp>
        <p:nvSpPr>
          <p:cNvPr id="3" name="Content Placeholder 2">
            <a:extLst>
              <a:ext uri="{FF2B5EF4-FFF2-40B4-BE49-F238E27FC236}">
                <a16:creationId xmlns:a16="http://schemas.microsoft.com/office/drawing/2014/main" id="{F477DDD2-3819-405C-94FF-3874F929DC49}"/>
              </a:ext>
            </a:extLst>
          </p:cNvPr>
          <p:cNvSpPr>
            <a:spLocks noGrp="1"/>
          </p:cNvSpPr>
          <p:nvPr>
            <p:ph idx="1"/>
          </p:nvPr>
        </p:nvSpPr>
        <p:spPr/>
        <p:txBody>
          <a:bodyPr/>
          <a:lstStyle/>
          <a:p>
            <a:r>
              <a:rPr lang="en-IN" b="1" dirty="0">
                <a:solidFill>
                  <a:schemeClr val="tx1"/>
                </a:solidFill>
                <a:effectLst>
                  <a:outerShdw blurRad="38100" dist="38100" dir="2700000" algn="tl">
                    <a:srgbClr val="000000">
                      <a:alpha val="43137"/>
                    </a:srgbClr>
                  </a:outerShdw>
                </a:effectLst>
                <a:latin typeface="Open Sans" panose="020B0606030504020204" pitchFamily="34" charset="0"/>
                <a:ea typeface="Times New Roman" panose="02020603050405020304" pitchFamily="18" charset="0"/>
              </a:rPr>
              <a:t>Firstly, these are much like wind turbines in appearance. If installed on sea beds where the dial flow is the strongest, tidal turbines are most efficient.</a:t>
            </a:r>
          </a:p>
          <a:p>
            <a:pPr marL="36900" indent="0">
              <a:buNone/>
            </a:pPr>
            <a:r>
              <a:rPr lang="en-IN" b="1" dirty="0">
                <a:solidFill>
                  <a:schemeClr val="tx1"/>
                </a:solidFill>
                <a:effectLst>
                  <a:outerShdw blurRad="38100" dist="38100" dir="2700000" algn="tl">
                    <a:srgbClr val="000000">
                      <a:alpha val="43137"/>
                    </a:srgbClr>
                  </a:outerShdw>
                </a:effectLst>
                <a:latin typeface="Open Sans" panose="020B0606030504020204" pitchFamily="34" charset="0"/>
                <a:ea typeface="Times New Roman" panose="02020603050405020304" pitchFamily="18" charset="0"/>
              </a:rPr>
              <a:t> </a:t>
            </a:r>
            <a:endParaRPr lang="en-IN" dirty="0">
              <a:solidFill>
                <a:schemeClr val="tx1"/>
              </a:solidFill>
              <a:effectLst/>
              <a:latin typeface="Open Sans" panose="020B0606030504020204" pitchFamily="34" charset="0"/>
              <a:ea typeface="Times New Roman" panose="02020603050405020304" pitchFamily="18" charset="0"/>
            </a:endParaRPr>
          </a:p>
          <a:p>
            <a:r>
              <a:rPr lang="en-IN" b="1" dirty="0">
                <a:solidFill>
                  <a:schemeClr val="tx1"/>
                </a:solidFill>
                <a:effectLst>
                  <a:outerShdw blurRad="38100" dist="38100" dir="2700000" algn="tl">
                    <a:srgbClr val="000000">
                      <a:alpha val="43137"/>
                    </a:srgbClr>
                  </a:outerShdw>
                </a:effectLst>
                <a:latin typeface="Open Sans" panose="020B0606030504020204" pitchFamily="34" charset="0"/>
                <a:ea typeface="Times New Roman" panose="02020603050405020304" pitchFamily="18" charset="0"/>
              </a:rPr>
              <a:t>For instance, a tidal facility may have negative effects on the ecosystems in the proximity of the tidal reservoir. </a:t>
            </a:r>
          </a:p>
          <a:p>
            <a:endParaRPr lang="en-IN" b="1" dirty="0">
              <a:solidFill>
                <a:schemeClr val="tx1"/>
              </a:solidFill>
              <a:effectLst>
                <a:outerShdw blurRad="38100" dist="38100" dir="2700000" algn="tl">
                  <a:srgbClr val="000000">
                    <a:alpha val="43137"/>
                  </a:srgbClr>
                </a:outerShdw>
              </a:effectLst>
              <a:latin typeface="Open Sans" panose="020B0606030504020204" pitchFamily="34" charset="0"/>
              <a:ea typeface="Times New Roman" panose="02020603050405020304" pitchFamily="18" charset="0"/>
            </a:endParaRPr>
          </a:p>
          <a:p>
            <a:r>
              <a:rPr lang="en-IN" b="1" dirty="0">
                <a:solidFill>
                  <a:schemeClr val="tx1"/>
                </a:solidFill>
                <a:effectLst>
                  <a:outerShdw blurRad="38100" dist="38100" dir="2700000" algn="tl">
                    <a:srgbClr val="000000">
                      <a:alpha val="43137"/>
                    </a:srgbClr>
                  </a:outerShdw>
                </a:effectLst>
                <a:latin typeface="Open Sans" panose="020B0606030504020204" pitchFamily="34" charset="0"/>
                <a:ea typeface="Times New Roman" panose="02020603050405020304" pitchFamily="18" charset="0"/>
              </a:rPr>
              <a:t>Tidal barrages, in particular, can influence the tidal levels in the basin, as well as increase the water’s turbidity (which represents the cloudiness of the water</a:t>
            </a:r>
            <a:endParaRPr lang="en-IN" dirty="0">
              <a:solidFill>
                <a:schemeClr val="tx1"/>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8871000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74000"/>
            <a:lum/>
          </a:blip>
          <a:srcRect/>
          <a:stretch>
            <a:fillRect t="-16000" b="-1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398AE-7F22-4F63-8686-074EE20D9CB9}"/>
              </a:ext>
            </a:extLst>
          </p:cNvPr>
          <p:cNvSpPr>
            <a:spLocks noGrp="1"/>
          </p:cNvSpPr>
          <p:nvPr>
            <p:ph type="title"/>
          </p:nvPr>
        </p:nvSpPr>
        <p:spPr/>
        <p:txBody>
          <a:bodyPr/>
          <a:lstStyle/>
          <a:p>
            <a:r>
              <a:rPr lang="en-US" dirty="0">
                <a:solidFill>
                  <a:schemeClr val="bg1"/>
                </a:solidFill>
              </a:rPr>
              <a:t>Why Do Tides Rise And Fall?</a:t>
            </a:r>
            <a:endParaRPr lang="en-IN" dirty="0">
              <a:solidFill>
                <a:schemeClr val="bg1"/>
              </a:solidFill>
            </a:endParaRPr>
          </a:p>
        </p:txBody>
      </p:sp>
      <p:sp>
        <p:nvSpPr>
          <p:cNvPr id="7" name="Content Placeholder 6">
            <a:extLst>
              <a:ext uri="{FF2B5EF4-FFF2-40B4-BE49-F238E27FC236}">
                <a16:creationId xmlns:a16="http://schemas.microsoft.com/office/drawing/2014/main" id="{E3BB2A5C-62E8-4667-9D43-F8883FBE0AA4}"/>
              </a:ext>
            </a:extLst>
          </p:cNvPr>
          <p:cNvSpPr>
            <a:spLocks noGrp="1"/>
          </p:cNvSpPr>
          <p:nvPr>
            <p:ph idx="1"/>
          </p:nvPr>
        </p:nvSpPr>
        <p:spPr/>
        <p:txBody>
          <a:bodyPr>
            <a:normAutofit/>
          </a:bodyPr>
          <a:lstStyle/>
          <a:p>
            <a:r>
              <a:rPr lang="en-US" sz="2400" b="1" dirty="0">
                <a:solidFill>
                  <a:schemeClr val="bg1"/>
                </a:solidFill>
              </a:rPr>
              <a:t>The tides--the daily rise and fall of the sea's edge--are caused by the gravitational forces between the earth, the moon and the sun. ... Since the moon is closer to our planet than the sun, it exerts a stronger gravitational pull on us.</a:t>
            </a:r>
            <a:endParaRPr lang="en-IN" sz="2400" b="1" dirty="0">
              <a:solidFill>
                <a:schemeClr val="bg1"/>
              </a:solidFill>
            </a:endParaRPr>
          </a:p>
        </p:txBody>
      </p:sp>
      <p:pic>
        <p:nvPicPr>
          <p:cNvPr id="9" name="Picture 8">
            <a:extLst>
              <a:ext uri="{FF2B5EF4-FFF2-40B4-BE49-F238E27FC236}">
                <a16:creationId xmlns:a16="http://schemas.microsoft.com/office/drawing/2014/main" id="{0505C245-9F3C-4C36-9AF9-B835F82211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9920" y="3111353"/>
            <a:ext cx="4738550" cy="2832246"/>
          </a:xfrm>
          <a:prstGeom prst="rect">
            <a:avLst/>
          </a:prstGeom>
        </p:spPr>
      </p:pic>
      <p:pic>
        <p:nvPicPr>
          <p:cNvPr id="10" name="Comp 1_1_1 (1)">
            <a:hlinkClick r:id="" action="ppaction://media"/>
            <a:extLst>
              <a:ext uri="{FF2B5EF4-FFF2-40B4-BE49-F238E27FC236}">
                <a16:creationId xmlns:a16="http://schemas.microsoft.com/office/drawing/2014/main" id="{D24392B2-0C1A-4967-B568-D9023084D10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73530" y="3429000"/>
            <a:ext cx="5693590" cy="3048000"/>
          </a:xfrm>
          <a:prstGeom prst="rect">
            <a:avLst/>
          </a:prstGeom>
        </p:spPr>
      </p:pic>
    </p:spTree>
    <p:extLst>
      <p:ext uri="{BB962C8B-B14F-4D97-AF65-F5344CB8AC3E}">
        <p14:creationId xmlns:p14="http://schemas.microsoft.com/office/powerpoint/2010/main" val="33309504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5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8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51F-7E1C-4FDE-BFC4-D664871BF976}"/>
              </a:ext>
            </a:extLst>
          </p:cNvPr>
          <p:cNvSpPr>
            <a:spLocks noGrp="1"/>
          </p:cNvSpPr>
          <p:nvPr>
            <p:ph type="title"/>
          </p:nvPr>
        </p:nvSpPr>
        <p:spPr>
          <a:xfrm>
            <a:off x="913795" y="609600"/>
            <a:ext cx="10353762" cy="970450"/>
          </a:xfrm>
        </p:spPr>
        <p:txBody>
          <a:bodyPr>
            <a:normAutofit fontScale="90000"/>
          </a:bodyPr>
          <a:lstStyle/>
          <a:p>
            <a:r>
              <a:rPr lang="en-US" dirty="0"/>
              <a:t>Future Of Geothermal Energy</a:t>
            </a:r>
            <a:br>
              <a:rPr lang="en-US" dirty="0"/>
            </a:br>
            <a:endParaRPr lang="en-IN" dirty="0"/>
          </a:p>
        </p:txBody>
      </p:sp>
      <p:sp>
        <p:nvSpPr>
          <p:cNvPr id="3" name="Content Placeholder 2">
            <a:extLst>
              <a:ext uri="{FF2B5EF4-FFF2-40B4-BE49-F238E27FC236}">
                <a16:creationId xmlns:a16="http://schemas.microsoft.com/office/drawing/2014/main" id="{616BA9C9-7519-4F43-B2B8-F4C6586401CC}"/>
              </a:ext>
            </a:extLst>
          </p:cNvPr>
          <p:cNvSpPr>
            <a:spLocks noGrp="1"/>
          </p:cNvSpPr>
          <p:nvPr>
            <p:ph idx="1"/>
          </p:nvPr>
        </p:nvSpPr>
        <p:spPr>
          <a:xfrm>
            <a:off x="913795" y="1732449"/>
            <a:ext cx="10353762" cy="4058751"/>
          </a:xfrm>
        </p:spPr>
        <p:txBody>
          <a:bodyPr/>
          <a:lstStyle/>
          <a:p>
            <a:endParaRPr lang="en-US" dirty="0">
              <a:solidFill>
                <a:schemeClr val="bg1"/>
              </a:solidFill>
            </a:endParaRPr>
          </a:p>
          <a:p>
            <a:endParaRPr lang="en-US" dirty="0">
              <a:solidFill>
                <a:schemeClr val="bg1"/>
              </a:solidFill>
            </a:endParaRPr>
          </a:p>
          <a:p>
            <a:r>
              <a:rPr lang="en-US" dirty="0">
                <a:solidFill>
                  <a:schemeClr val="bg1"/>
                </a:solidFill>
              </a:rPr>
              <a:t>Since geothermal typically provides base-load electric generation, integration of new power plants into existing power systems does not present a major challenge. Indeed, in some configurations, geothermal energy can provide valuable flexibility, such as the ability to increase or decrease production or startup/shut down as required. </a:t>
            </a:r>
          </a:p>
          <a:p>
            <a:endParaRPr lang="en-IN" dirty="0"/>
          </a:p>
        </p:txBody>
      </p:sp>
    </p:spTree>
    <p:extLst>
      <p:ext uri="{BB962C8B-B14F-4D97-AF65-F5344CB8AC3E}">
        <p14:creationId xmlns:p14="http://schemas.microsoft.com/office/powerpoint/2010/main" val="14009842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8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F989E-F9EC-4622-B9DE-BF795137ABDD}"/>
              </a:ext>
            </a:extLst>
          </p:cNvPr>
          <p:cNvSpPr>
            <a:spLocks noGrp="1"/>
          </p:cNvSpPr>
          <p:nvPr>
            <p:ph type="title"/>
          </p:nvPr>
        </p:nvSpPr>
        <p:spPr/>
        <p:txBody>
          <a:bodyPr/>
          <a:lstStyle/>
          <a:p>
            <a:r>
              <a:rPr lang="en-US" dirty="0">
                <a:solidFill>
                  <a:schemeClr val="bg1"/>
                </a:solidFill>
              </a:rPr>
              <a:t>Future Of Tidal Energy</a:t>
            </a:r>
            <a:endParaRPr lang="en-IN" dirty="0">
              <a:solidFill>
                <a:schemeClr val="bg1"/>
              </a:solidFill>
            </a:endParaRPr>
          </a:p>
        </p:txBody>
      </p:sp>
      <p:sp>
        <p:nvSpPr>
          <p:cNvPr id="3" name="Content Placeholder 2">
            <a:extLst>
              <a:ext uri="{FF2B5EF4-FFF2-40B4-BE49-F238E27FC236}">
                <a16:creationId xmlns:a16="http://schemas.microsoft.com/office/drawing/2014/main" id="{F7936347-6AF6-4BAA-BD02-67BC716811D7}"/>
              </a:ext>
            </a:extLst>
          </p:cNvPr>
          <p:cNvSpPr>
            <a:spLocks noGrp="1"/>
          </p:cNvSpPr>
          <p:nvPr>
            <p:ph idx="1"/>
          </p:nvPr>
        </p:nvSpPr>
        <p:spPr/>
        <p:txBody>
          <a:bodyPr/>
          <a:lstStyle/>
          <a:p>
            <a:r>
              <a:rPr lang="en-US" dirty="0">
                <a:solidFill>
                  <a:schemeClr val="bg1"/>
                </a:solidFill>
              </a:rPr>
              <a:t>the future of tidal energy is tightly hinged to the costs involved. Right now, it’s difficult for tidal power to complete with the prices offered by traditional electric companies offering energy from traditional sources such as coal, oil and natural gas.</a:t>
            </a:r>
          </a:p>
          <a:p>
            <a:r>
              <a:rPr lang="en-US" dirty="0">
                <a:solidFill>
                  <a:schemeClr val="bg1"/>
                </a:solidFill>
              </a:rPr>
              <a:t> That said, the future looks brighter than ever before. Costs are coming down thanks to scientists’ shift toward more efficient underwater turbines and revamped logistics.</a:t>
            </a:r>
          </a:p>
          <a:p>
            <a:r>
              <a:rPr lang="en-US" dirty="0">
                <a:solidFill>
                  <a:schemeClr val="bg1"/>
                </a:solidFill>
              </a:rPr>
              <a:t> Plus, power generators are finding ways to preserve biodiversity by fashioning generators which can be placed farther out in the water and in locations that pose less of a risk to marine life.</a:t>
            </a:r>
            <a:endParaRPr lang="en-IN" dirty="0">
              <a:solidFill>
                <a:schemeClr val="bg1"/>
              </a:solidFill>
            </a:endParaRPr>
          </a:p>
        </p:txBody>
      </p:sp>
    </p:spTree>
    <p:extLst>
      <p:ext uri="{BB962C8B-B14F-4D97-AF65-F5344CB8AC3E}">
        <p14:creationId xmlns:p14="http://schemas.microsoft.com/office/powerpoint/2010/main" val="13538860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3C719-D07D-4C79-AE02-455224F7F0C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5B39269-9CDB-4994-8097-E7C00748A549}"/>
              </a:ext>
            </a:extLst>
          </p:cNvPr>
          <p:cNvSpPr>
            <a:spLocks noGrp="1"/>
          </p:cNvSpPr>
          <p:nvPr>
            <p:ph idx="1"/>
          </p:nvPr>
        </p:nvSpPr>
        <p:spPr/>
        <p:txBody>
          <a:bodyPr>
            <a:normAutofit/>
          </a:bodyPr>
          <a:lstStyle/>
          <a:p>
            <a:pPr marL="36900" indent="0" algn="ctr">
              <a:buNone/>
            </a:pPr>
            <a:r>
              <a:rPr lang="en-US" sz="8800" dirty="0">
                <a:solidFill>
                  <a:schemeClr val="bg1"/>
                </a:solidFill>
                <a:latin typeface="Blackadder ITC" panose="04020505051007020D02" pitchFamily="82" charset="0"/>
              </a:rPr>
              <a:t>End</a:t>
            </a:r>
            <a:endParaRPr lang="en-IN" sz="8800" dirty="0">
              <a:solidFill>
                <a:schemeClr val="bg1"/>
              </a:solidFill>
              <a:latin typeface="Blackadder ITC" panose="04020505051007020D02" pitchFamily="82" charset="0"/>
            </a:endParaRPr>
          </a:p>
        </p:txBody>
      </p:sp>
    </p:spTree>
    <p:extLst>
      <p:ext uri="{BB962C8B-B14F-4D97-AF65-F5344CB8AC3E}">
        <p14:creationId xmlns:p14="http://schemas.microsoft.com/office/powerpoint/2010/main" val="36408220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DD70C-95C1-4EBE-9D62-AB6792281F1B}"/>
              </a:ext>
            </a:extLst>
          </p:cNvPr>
          <p:cNvSpPr>
            <a:spLocks noGrp="1"/>
          </p:cNvSpPr>
          <p:nvPr>
            <p:ph type="title"/>
          </p:nvPr>
        </p:nvSpPr>
        <p:spPr/>
        <p:txBody>
          <a:bodyPr>
            <a:normAutofit fontScale="90000"/>
          </a:bodyPr>
          <a:lstStyle/>
          <a:p>
            <a:r>
              <a:rPr lang="en-US" dirty="0"/>
              <a:t> Geothermal Energy</a:t>
            </a:r>
            <a:br>
              <a:rPr lang="en-US" dirty="0"/>
            </a:br>
            <a:endParaRPr lang="en-IN" dirty="0"/>
          </a:p>
        </p:txBody>
      </p:sp>
      <p:sp>
        <p:nvSpPr>
          <p:cNvPr id="3" name="Content Placeholder 2">
            <a:extLst>
              <a:ext uri="{FF2B5EF4-FFF2-40B4-BE49-F238E27FC236}">
                <a16:creationId xmlns:a16="http://schemas.microsoft.com/office/drawing/2014/main" id="{61375D6F-138D-41CB-AB7C-E6255CAE608F}"/>
              </a:ext>
            </a:extLst>
          </p:cNvPr>
          <p:cNvSpPr>
            <a:spLocks noGrp="1"/>
          </p:cNvSpPr>
          <p:nvPr>
            <p:ph idx="1"/>
          </p:nvPr>
        </p:nvSpPr>
        <p:spPr>
          <a:xfrm>
            <a:off x="913795" y="1732449"/>
            <a:ext cx="10353762" cy="4962991"/>
          </a:xfrm>
        </p:spPr>
        <p:txBody>
          <a:bodyPr/>
          <a:lstStyle/>
          <a:p>
            <a:r>
              <a:rPr lang="en-US" dirty="0"/>
              <a:t>Geothermal energy is the thermal energy in the Earth's crust which originates from the formation of the planet and from radioactive decay of materials in currently uncertain but possibly roughly equal proportions.</a:t>
            </a:r>
          </a:p>
          <a:p>
            <a:endParaRPr lang="en-US" dirty="0"/>
          </a:p>
          <a:p>
            <a:r>
              <a:rPr lang="en-US" dirty="0">
                <a:effectLst/>
                <a:latin typeface="Calibri" panose="020F0502020204030204" pitchFamily="34" charset="0"/>
                <a:ea typeface="Calibri" panose="020F0502020204030204" pitchFamily="34" charset="0"/>
                <a:cs typeface="Times New Roman" panose="02020603050405020304" pitchFamily="18" charset="0"/>
              </a:rPr>
              <a:t>Depending on its characteristics, geothermal energy can be used for heating and cooling purposes or be harnessed to generate clean electricity.</a:t>
            </a:r>
          </a:p>
          <a:p>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r>
              <a:rPr lang="en-US" dirty="0">
                <a:effectLst/>
                <a:latin typeface="Calibri" panose="020F0502020204030204" pitchFamily="34" charset="0"/>
                <a:ea typeface="Calibri" panose="020F0502020204030204" pitchFamily="34" charset="0"/>
                <a:cs typeface="Times New Roman" panose="02020603050405020304" pitchFamily="18" charset="0"/>
              </a:rPr>
              <a:t> For electricity, generation high or medium temperature resources are needed, which are usually located close to tectonically active regions</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5835077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AFBE9-7464-42EB-859A-AFBC0CB31141}"/>
              </a:ext>
            </a:extLst>
          </p:cNvPr>
          <p:cNvSpPr>
            <a:spLocks noGrp="1"/>
          </p:cNvSpPr>
          <p:nvPr>
            <p:ph type="title"/>
          </p:nvPr>
        </p:nvSpPr>
        <p:spPr/>
        <p:txBody>
          <a:bodyPr/>
          <a:lstStyle/>
          <a:p>
            <a:r>
              <a:rPr lang="en-US" dirty="0"/>
              <a:t>Working</a:t>
            </a:r>
            <a:endParaRPr lang="en-IN" dirty="0"/>
          </a:p>
        </p:txBody>
      </p:sp>
      <p:sp>
        <p:nvSpPr>
          <p:cNvPr id="3" name="Content Placeholder 2">
            <a:extLst>
              <a:ext uri="{FF2B5EF4-FFF2-40B4-BE49-F238E27FC236}">
                <a16:creationId xmlns:a16="http://schemas.microsoft.com/office/drawing/2014/main" id="{94A266D4-0F2E-46FA-9712-BFE5C86CAD6F}"/>
              </a:ext>
            </a:extLst>
          </p:cNvPr>
          <p:cNvSpPr>
            <a:spLocks noGrp="1"/>
          </p:cNvSpPr>
          <p:nvPr>
            <p:ph idx="1"/>
          </p:nvPr>
        </p:nvSpPr>
        <p:spPr>
          <a:xfrm>
            <a:off x="314960" y="1580049"/>
            <a:ext cx="11877040" cy="5420191"/>
          </a:xfrm>
        </p:spPr>
        <p:txBody>
          <a:bodyPr>
            <a:normAutofit/>
          </a:bodyPr>
          <a:lstStyle/>
          <a:p>
            <a:r>
              <a:rPr lang="en-US" dirty="0">
                <a:effectLst/>
                <a:latin typeface="Calibri" panose="020F0502020204030204" pitchFamily="34" charset="0"/>
                <a:ea typeface="Calibri" panose="020F0502020204030204" pitchFamily="34" charset="0"/>
                <a:cs typeface="Times New Roman" panose="02020603050405020304" pitchFamily="18" charset="0"/>
              </a:rPr>
              <a:t> Hot water is pumped from deep underground through a well under high pressure.</a:t>
            </a:r>
          </a:p>
          <a:p>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dirty="0">
                <a:effectLst/>
                <a:latin typeface="Calibri" panose="020F0502020204030204" pitchFamily="34" charset="0"/>
                <a:ea typeface="Calibri" panose="020F0502020204030204" pitchFamily="34" charset="0"/>
                <a:cs typeface="Times New Roman" panose="02020603050405020304" pitchFamily="18" charset="0"/>
              </a:rPr>
              <a:t> When the water reaches the surface, the pressure is dropped, which causes the water to turn into steam.</a:t>
            </a:r>
          </a:p>
          <a:p>
            <a:pPr>
              <a:lnSpc>
                <a:spcPct val="115000"/>
              </a:lnSpc>
              <a:spcAft>
                <a:spcPts val="1000"/>
              </a:spcAft>
            </a:pP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dirty="0">
                <a:effectLst/>
                <a:latin typeface="Calibri" panose="020F0502020204030204" pitchFamily="34" charset="0"/>
                <a:ea typeface="Calibri" panose="020F0502020204030204" pitchFamily="34" charset="0"/>
                <a:cs typeface="Times New Roman" panose="02020603050405020304" pitchFamily="18" charset="0"/>
              </a:rPr>
              <a:t> The steam spins a turbine, which is connected to a generator that produces electricity.</a:t>
            </a:r>
          </a:p>
          <a:p>
            <a:pPr>
              <a:lnSpc>
                <a:spcPct val="115000"/>
              </a:lnSpc>
              <a:spcAft>
                <a:spcPts val="1000"/>
              </a:spcAft>
            </a:pP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dirty="0">
                <a:effectLst/>
                <a:latin typeface="Calibri" panose="020F0502020204030204" pitchFamily="34" charset="0"/>
                <a:ea typeface="Calibri" panose="020F0502020204030204" pitchFamily="34" charset="0"/>
                <a:cs typeface="Times New Roman" panose="02020603050405020304" pitchFamily="18" charset="0"/>
              </a:rPr>
              <a:t>The steam cools off in a cooling tower and condenses back to water.</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r>
              <a:rPr lang="en-US" dirty="0">
                <a:effectLst/>
                <a:latin typeface="Calibri" panose="020F0502020204030204" pitchFamily="34" charset="0"/>
                <a:ea typeface="Calibri" panose="020F0502020204030204" pitchFamily="34" charset="0"/>
                <a:cs typeface="Times New Roman" panose="02020603050405020304" pitchFamily="18" charset="0"/>
              </a:rPr>
              <a:t>The cooled water is pumped back into the Earth to begin the process again.</a:t>
            </a:r>
            <a:endParaRPr lang="en-IN" dirty="0"/>
          </a:p>
        </p:txBody>
      </p:sp>
    </p:spTree>
    <p:extLst>
      <p:ext uri="{BB962C8B-B14F-4D97-AF65-F5344CB8AC3E}">
        <p14:creationId xmlns:p14="http://schemas.microsoft.com/office/powerpoint/2010/main" val="34545884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9CB60-5841-4EBE-B6F7-7F127C7EF189}"/>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id="{B90CC2B5-D292-4199-A211-62CAF221ED9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2525" y="393144"/>
            <a:ext cx="10465031" cy="5875105"/>
          </a:xfrm>
        </p:spPr>
      </p:pic>
    </p:spTree>
    <p:extLst>
      <p:ext uri="{BB962C8B-B14F-4D97-AF65-F5344CB8AC3E}">
        <p14:creationId xmlns:p14="http://schemas.microsoft.com/office/powerpoint/2010/main" val="13421543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3311A-C501-41DA-AEE2-E96F91C8F878}"/>
              </a:ext>
            </a:extLst>
          </p:cNvPr>
          <p:cNvSpPr>
            <a:spLocks noGrp="1"/>
          </p:cNvSpPr>
          <p:nvPr>
            <p:ph type="title"/>
          </p:nvPr>
        </p:nvSpPr>
        <p:spPr/>
        <p:txBody>
          <a:bodyPr/>
          <a:lstStyle/>
          <a:p>
            <a:r>
              <a:rPr lang="en-US" dirty="0"/>
              <a:t>Types of Geothermal Power Plant</a:t>
            </a:r>
            <a:endParaRPr lang="en-IN" dirty="0"/>
          </a:p>
        </p:txBody>
      </p:sp>
      <p:sp>
        <p:nvSpPr>
          <p:cNvPr id="3" name="Content Placeholder 2">
            <a:extLst>
              <a:ext uri="{FF2B5EF4-FFF2-40B4-BE49-F238E27FC236}">
                <a16:creationId xmlns:a16="http://schemas.microsoft.com/office/drawing/2014/main" id="{BE42E886-9F4D-41B9-9C6E-43A41A5CDF97}"/>
              </a:ext>
            </a:extLst>
          </p:cNvPr>
          <p:cNvSpPr>
            <a:spLocks noGrp="1"/>
          </p:cNvSpPr>
          <p:nvPr>
            <p:ph idx="1"/>
          </p:nvPr>
        </p:nvSpPr>
        <p:spPr/>
        <p:txBody>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4400" b="1" dirty="0">
                <a:solidFill>
                  <a:schemeClr val="tx1">
                    <a:lumMod val="95000"/>
                  </a:schemeClr>
                </a:solidFill>
                <a:effectLst/>
                <a:latin typeface="Bahnschrift Condensed" panose="020B0502040204020203" pitchFamily="34" charset="0"/>
                <a:ea typeface="Times New Roman" panose="02020603050405020304" pitchFamily="18" charset="0"/>
                <a:cs typeface="Times New Roman" panose="02020603050405020304" pitchFamily="18" charset="0"/>
              </a:rPr>
              <a:t>Binary cycle power plants</a:t>
            </a:r>
            <a:endParaRPr lang="en-IN" sz="4400" dirty="0">
              <a:solidFill>
                <a:schemeClr val="tx1">
                  <a:lumMod val="95000"/>
                </a:schemeClr>
              </a:solidFill>
              <a:effectLst/>
              <a:latin typeface="Bahnschrift Condensed" panose="020B0502040204020203"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4400" b="1" dirty="0">
                <a:solidFill>
                  <a:schemeClr val="tx1">
                    <a:lumMod val="95000"/>
                  </a:schemeClr>
                </a:solidFill>
                <a:effectLst/>
                <a:latin typeface="Bahnschrift Condensed" panose="020B0502040204020203" pitchFamily="34" charset="0"/>
                <a:ea typeface="Times New Roman" panose="02020603050405020304" pitchFamily="18" charset="0"/>
                <a:cs typeface="Times New Roman" panose="02020603050405020304" pitchFamily="18" charset="0"/>
              </a:rPr>
              <a:t>Dry steam power plants</a:t>
            </a:r>
            <a:endParaRPr lang="en-IN" sz="4400" dirty="0">
              <a:solidFill>
                <a:schemeClr val="tx1">
                  <a:lumMod val="95000"/>
                </a:schemeClr>
              </a:solidFill>
              <a:effectLst/>
              <a:latin typeface="Bahnschrift Condensed" panose="020B0502040204020203"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4400" b="1" dirty="0">
                <a:solidFill>
                  <a:schemeClr val="tx1">
                    <a:lumMod val="95000"/>
                  </a:schemeClr>
                </a:solidFill>
                <a:effectLst/>
                <a:latin typeface="Bahnschrift Condensed" panose="020B0502040204020203" pitchFamily="34" charset="0"/>
                <a:ea typeface="Times New Roman" panose="02020603050405020304" pitchFamily="18" charset="0"/>
                <a:cs typeface="Times New Roman" panose="02020603050405020304" pitchFamily="18" charset="0"/>
              </a:rPr>
              <a:t>Flash steam power plants</a:t>
            </a:r>
            <a:endParaRPr lang="en-IN" sz="4400" dirty="0">
              <a:solidFill>
                <a:schemeClr val="tx1">
                  <a:lumMod val="95000"/>
                </a:schemeClr>
              </a:solidFill>
              <a:effectLst/>
              <a:latin typeface="Bahnschrift Condensed" panose="020B0502040204020203"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738844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5000"/>
            <a:lum/>
          </a:blip>
          <a:srcRect/>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0A2AA-E643-4A37-B7C5-B2D7C3168195}"/>
              </a:ext>
            </a:extLst>
          </p:cNvPr>
          <p:cNvSpPr>
            <a:spLocks noGrp="1"/>
          </p:cNvSpPr>
          <p:nvPr>
            <p:ph type="title"/>
          </p:nvPr>
        </p:nvSpPr>
        <p:spPr/>
        <p:txBody>
          <a:bodyPr/>
          <a:lstStyle/>
          <a:p>
            <a:r>
              <a:rPr lang="en-US" dirty="0">
                <a:solidFill>
                  <a:schemeClr val="bg1"/>
                </a:solidFill>
              </a:rPr>
              <a:t>Binary Cycle Power Plant</a:t>
            </a:r>
            <a:endParaRPr lang="en-IN" dirty="0">
              <a:solidFill>
                <a:schemeClr val="bg1"/>
              </a:solidFill>
            </a:endParaRPr>
          </a:p>
        </p:txBody>
      </p:sp>
      <p:sp>
        <p:nvSpPr>
          <p:cNvPr id="3" name="Content Placeholder 2">
            <a:extLst>
              <a:ext uri="{FF2B5EF4-FFF2-40B4-BE49-F238E27FC236}">
                <a16:creationId xmlns:a16="http://schemas.microsoft.com/office/drawing/2014/main" id="{6E977BDD-475B-48D5-82BB-8C182596544A}"/>
              </a:ext>
            </a:extLst>
          </p:cNvPr>
          <p:cNvSpPr>
            <a:spLocks noGrp="1"/>
          </p:cNvSpPr>
          <p:nvPr>
            <p:ph idx="1"/>
          </p:nvPr>
        </p:nvSpPr>
        <p:spPr/>
        <p:txBody>
          <a:bodyPr/>
          <a:lstStyle/>
          <a:p>
            <a:r>
              <a:rPr lang="en-IN" sz="180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This geothermal power plant is advantageous compared to the flash steam and dry steam power plants because it requires slightly cooler water (as low as 57°C (135°F) to heat a separate fluid (binary fluid) that has a lower boiling point.</a:t>
            </a:r>
            <a:endParaRPr lang="en-IN"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solidFill>
                <a:schemeClr val="bg1"/>
              </a:solidFill>
            </a:endParaRPr>
          </a:p>
          <a:p>
            <a:endParaRPr lang="en-IN" dirty="0"/>
          </a:p>
          <a:p>
            <a:r>
              <a:rPr lang="en-IN" sz="180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The power plant enables cooler geothermal reservoirs to be utilized than is necessary for the flash steam and dry steam power plants.</a:t>
            </a:r>
            <a:endParaRPr lang="en-IN"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endParaRPr lang="en-IN" dirty="0"/>
          </a:p>
        </p:txBody>
      </p:sp>
    </p:spTree>
    <p:extLst>
      <p:ext uri="{BB962C8B-B14F-4D97-AF65-F5344CB8AC3E}">
        <p14:creationId xmlns:p14="http://schemas.microsoft.com/office/powerpoint/2010/main" val="35841700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93876-3B3B-4E8C-8BF8-8B6BDC404526}"/>
              </a:ext>
            </a:extLst>
          </p:cNvPr>
          <p:cNvSpPr>
            <a:spLocks noGrp="1"/>
          </p:cNvSpPr>
          <p:nvPr>
            <p:ph type="title"/>
          </p:nvPr>
        </p:nvSpPr>
        <p:spPr/>
        <p:txBody>
          <a:bodyPr/>
          <a:lstStyle/>
          <a:p>
            <a:r>
              <a:rPr lang="en-US" dirty="0">
                <a:solidFill>
                  <a:schemeClr val="bg1"/>
                </a:solidFill>
              </a:rPr>
              <a:t>Dry Steam Power Plant</a:t>
            </a:r>
            <a:endParaRPr lang="en-IN" dirty="0">
              <a:solidFill>
                <a:schemeClr val="bg1"/>
              </a:solidFill>
            </a:endParaRPr>
          </a:p>
        </p:txBody>
      </p:sp>
      <p:sp>
        <p:nvSpPr>
          <p:cNvPr id="3" name="Content Placeholder 2">
            <a:extLst>
              <a:ext uri="{FF2B5EF4-FFF2-40B4-BE49-F238E27FC236}">
                <a16:creationId xmlns:a16="http://schemas.microsoft.com/office/drawing/2014/main" id="{4344E1DE-6EC8-4D16-BDB5-036F7A6E40E4}"/>
              </a:ext>
            </a:extLst>
          </p:cNvPr>
          <p:cNvSpPr>
            <a:spLocks noGrp="1"/>
          </p:cNvSpPr>
          <p:nvPr>
            <p:ph idx="1"/>
          </p:nvPr>
        </p:nvSpPr>
        <p:spPr/>
        <p:txBody>
          <a:bodyPr/>
          <a:lstStyle/>
          <a:p>
            <a:r>
              <a:rPr lang="en-IN" sz="1800" dirty="0">
                <a:solidFill>
                  <a:schemeClr val="bg2"/>
                </a:solidFill>
                <a:effectLst/>
                <a:latin typeface="Segoe UI" panose="020B0502040204020203" pitchFamily="34" charset="0"/>
                <a:ea typeface="Times New Roman" panose="02020603050405020304" pitchFamily="18" charset="0"/>
                <a:cs typeface="Times New Roman" panose="02020603050405020304" pitchFamily="18" charset="0"/>
              </a:rPr>
              <a:t>Dry steam is, essentially, water vapor or water in gaseous state. The geothermal power plant companies drill two separate wells to the extremely hot water reservoir under the earth’s surface; the production well and injection well.</a:t>
            </a:r>
          </a:p>
          <a:p>
            <a:endParaRPr lang="en-IN" sz="1800" dirty="0">
              <a:solidFill>
                <a:schemeClr val="bg2"/>
              </a:solidFill>
              <a:effectLst/>
              <a:latin typeface="Segoe UI" panose="020B0502040204020203" pitchFamily="34" charset="0"/>
              <a:ea typeface="Calibri" panose="020F0502020204030204" pitchFamily="34" charset="0"/>
              <a:cs typeface="Times New Roman" panose="02020603050405020304" pitchFamily="18" charset="0"/>
            </a:endParaRPr>
          </a:p>
          <a:p>
            <a:endParaRPr lang="en-IN"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a:p>
            <a:r>
              <a:rPr lang="en-IN" sz="1800" dirty="0">
                <a:solidFill>
                  <a:schemeClr val="bg2"/>
                </a:solidFill>
                <a:effectLst/>
                <a:latin typeface="Segoe UI" panose="020B0502040204020203" pitchFamily="34" charset="0"/>
                <a:ea typeface="Times New Roman" panose="02020603050405020304" pitchFamily="18" charset="0"/>
              </a:rPr>
              <a:t>The steam turns the turbine, which turns a shaft connected to a generator. With the turning, the generator converts the energy into electricity, which goes through power lines to a power grid and eventually supplied to homes, institutions, and industries. </a:t>
            </a:r>
            <a:endParaRPr lang="en-IN" dirty="0">
              <a:solidFill>
                <a:schemeClr val="bg2"/>
              </a:solidFill>
            </a:endParaRPr>
          </a:p>
        </p:txBody>
      </p:sp>
    </p:spTree>
    <p:extLst>
      <p:ext uri="{BB962C8B-B14F-4D97-AF65-F5344CB8AC3E}">
        <p14:creationId xmlns:p14="http://schemas.microsoft.com/office/powerpoint/2010/main" val="19532687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FFE6-CA4D-4AB8-826D-F3E726DFFCB1}"/>
              </a:ext>
            </a:extLst>
          </p:cNvPr>
          <p:cNvSpPr>
            <a:spLocks noGrp="1"/>
          </p:cNvSpPr>
          <p:nvPr>
            <p:ph type="title"/>
          </p:nvPr>
        </p:nvSpPr>
        <p:spPr/>
        <p:txBody>
          <a:bodyPr/>
          <a:lstStyle/>
          <a:p>
            <a:r>
              <a:rPr lang="en-US" dirty="0">
                <a:solidFill>
                  <a:schemeClr val="tx1"/>
                </a:solidFill>
              </a:rPr>
              <a:t>Flash Steam Power Plant</a:t>
            </a:r>
            <a:endParaRPr lang="en-IN" dirty="0">
              <a:solidFill>
                <a:schemeClr val="tx1"/>
              </a:solidFill>
            </a:endParaRPr>
          </a:p>
        </p:txBody>
      </p:sp>
      <p:sp>
        <p:nvSpPr>
          <p:cNvPr id="3" name="Content Placeholder 2">
            <a:extLst>
              <a:ext uri="{FF2B5EF4-FFF2-40B4-BE49-F238E27FC236}">
                <a16:creationId xmlns:a16="http://schemas.microsoft.com/office/drawing/2014/main" id="{7AC1B3EC-FA97-4289-A7E7-C7F381520FBF}"/>
              </a:ext>
            </a:extLst>
          </p:cNvPr>
          <p:cNvSpPr>
            <a:spLocks noGrp="1"/>
          </p:cNvSpPr>
          <p:nvPr>
            <p:ph idx="1"/>
          </p:nvPr>
        </p:nvSpPr>
        <p:spPr/>
        <p:txBody>
          <a:bodyPr>
            <a:normAutofit/>
          </a:bodyPr>
          <a:lstStyle/>
          <a:p>
            <a:r>
              <a:rPr lang="en-IN" dirty="0">
                <a:solidFill>
                  <a:schemeClr val="tx1"/>
                </a:solidFill>
                <a:effectLst/>
                <a:latin typeface="Segoe UI" panose="020B0502040204020203" pitchFamily="34" charset="0"/>
                <a:ea typeface="Times New Roman" panose="02020603050405020304" pitchFamily="18" charset="0"/>
              </a:rPr>
              <a:t>This kind of geothermal power plant utilizes water at temperatures of at least 182°C (360°F). As the name suggests, it uses flash steam to generate electricity. </a:t>
            </a:r>
          </a:p>
          <a:p>
            <a:r>
              <a:rPr lang="en-IN" dirty="0">
                <a:solidFill>
                  <a:schemeClr val="tx1"/>
                </a:solidFill>
                <a:effectLst/>
                <a:latin typeface="Segoe UI" panose="020B0502040204020203" pitchFamily="34" charset="0"/>
                <a:ea typeface="Times New Roman" panose="02020603050405020304" pitchFamily="18" charset="0"/>
              </a:rPr>
              <a:t>Flash steaming is the process whereby extremely high-pressure hot water is flashed or vaporized into steam in a flash tank by reducing the pressure. </a:t>
            </a:r>
          </a:p>
          <a:p>
            <a:r>
              <a:rPr lang="en-IN" sz="1800" dirty="0">
                <a:solidFill>
                  <a:schemeClr val="tx1"/>
                </a:solidFill>
                <a:effectLst/>
                <a:latin typeface="Segoe UI" panose="020B0502040204020203" pitchFamily="34" charset="0"/>
              </a:rPr>
              <a:t> </a:t>
            </a:r>
            <a:r>
              <a:rPr lang="en-IN" dirty="0">
                <a:solidFill>
                  <a:schemeClr val="tx1"/>
                </a:solidFill>
                <a:effectLst/>
                <a:latin typeface="Segoe UI" panose="020B0502040204020203" pitchFamily="34" charset="0"/>
                <a:ea typeface="Times New Roman" panose="02020603050405020304" pitchFamily="18" charset="0"/>
                <a:cs typeface="Times New Roman" panose="02020603050405020304" pitchFamily="18" charset="0"/>
              </a:rPr>
              <a:t>Flash steam power plants are the most common types of geothermal power plants in the modern world. The Wairakei Power Station, built in 1958 in New Zealand, was the first geothermal power plant that utilized flash steam.</a:t>
            </a:r>
            <a:endParaRPr lang="en-IN"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709356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4000" b="-7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FD27B-D0A8-48AE-B669-D8768CD1B0EA}"/>
              </a:ext>
            </a:extLst>
          </p:cNvPr>
          <p:cNvSpPr>
            <a:spLocks noGrp="1"/>
          </p:cNvSpPr>
          <p:nvPr>
            <p:ph type="title"/>
          </p:nvPr>
        </p:nvSpPr>
        <p:spPr/>
        <p:txBody>
          <a:bodyPr/>
          <a:lstStyle/>
          <a:p>
            <a:r>
              <a:rPr lang="en-US" dirty="0"/>
              <a:t>	</a:t>
            </a:r>
            <a:r>
              <a:rPr lang="en-US" dirty="0">
                <a:solidFill>
                  <a:schemeClr val="bg1"/>
                </a:solidFill>
              </a:rPr>
              <a:t>Uses</a:t>
            </a:r>
            <a:endParaRPr lang="en-IN" dirty="0">
              <a:solidFill>
                <a:schemeClr val="bg1"/>
              </a:solidFill>
            </a:endParaRPr>
          </a:p>
        </p:txBody>
      </p:sp>
      <p:sp>
        <p:nvSpPr>
          <p:cNvPr id="3" name="Content Placeholder 2">
            <a:extLst>
              <a:ext uri="{FF2B5EF4-FFF2-40B4-BE49-F238E27FC236}">
                <a16:creationId xmlns:a16="http://schemas.microsoft.com/office/drawing/2014/main" id="{CD956E20-2E27-458D-9156-33880650558E}"/>
              </a:ext>
            </a:extLst>
          </p:cNvPr>
          <p:cNvSpPr>
            <a:spLocks noGrp="1"/>
          </p:cNvSpPr>
          <p:nvPr>
            <p:ph idx="1"/>
          </p:nvPr>
        </p:nvSpPr>
        <p:spPr>
          <a:xfrm>
            <a:off x="913795" y="1732449"/>
            <a:ext cx="10353762" cy="4841071"/>
          </a:xfrm>
        </p:spPr>
        <p:txBody>
          <a:bodyPr>
            <a:normAutofit/>
          </a:bodyPr>
          <a:lstStyle/>
          <a:p>
            <a:r>
              <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Technologies for direct uses like district heating, geothermal heat pumps, greenhouses, and for other applications are widely used and can be considered mature.</a:t>
            </a:r>
          </a:p>
          <a:p>
            <a:endParaRPr lang="en-US" dirty="0">
              <a:solidFill>
                <a:schemeClr val="bg1"/>
              </a:solidFill>
              <a:effectLst/>
              <a:latin typeface="Calibri" panose="020F0502020204030204" pitchFamily="34" charset="0"/>
              <a:cs typeface="Times New Roman" panose="02020603050405020304" pitchFamily="18" charset="0"/>
            </a:endParaRPr>
          </a:p>
          <a:p>
            <a:r>
              <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Many of the power plants in operation today are dry steam plants or flash plants (single, double and triple) harnessing temperatures of more than 180°C.</a:t>
            </a:r>
          </a:p>
          <a:p>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r>
              <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The United States is the largest producer of geothermal energy in the world, and hosts the largest geothermal field. Known as “The Geysers” in California, the field is spread over 117 square kilometers and formed of 22 power plants, with an installed capacity of over 1.5GW.</a:t>
            </a:r>
          </a:p>
          <a:p>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solidFill>
                <a:schemeClr val="bg1"/>
              </a:solidFill>
            </a:endParaRPr>
          </a:p>
        </p:txBody>
      </p:sp>
    </p:spTree>
    <p:extLst>
      <p:ext uri="{BB962C8B-B14F-4D97-AF65-F5344CB8AC3E}">
        <p14:creationId xmlns:p14="http://schemas.microsoft.com/office/powerpoint/2010/main" val="31524023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TM04033929[[fn=Slate]]</Template>
  <TotalTime>230</TotalTime>
  <Words>1180</Words>
  <Application>Microsoft Office PowerPoint</Application>
  <PresentationFormat>Widescreen</PresentationFormat>
  <Paragraphs>79</Paragraphs>
  <Slides>17</Slides>
  <Notes>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Arial</vt:lpstr>
      <vt:lpstr>Bahnschrift Condensed</vt:lpstr>
      <vt:lpstr>Blackadder ITC</vt:lpstr>
      <vt:lpstr>Calibri</vt:lpstr>
      <vt:lpstr>Calisto MT</vt:lpstr>
      <vt:lpstr>Open Sans</vt:lpstr>
      <vt:lpstr>Segoe UI</vt:lpstr>
      <vt:lpstr>Segoe UI Semibold</vt:lpstr>
      <vt:lpstr>Symbol</vt:lpstr>
      <vt:lpstr>Times New Roman</vt:lpstr>
      <vt:lpstr>Wingdings 2</vt:lpstr>
      <vt:lpstr>Slate</vt:lpstr>
      <vt:lpstr>Geothermal &amp; Tidal Energy</vt:lpstr>
      <vt:lpstr> Geothermal Energy </vt:lpstr>
      <vt:lpstr>Working</vt:lpstr>
      <vt:lpstr>PowerPoint Presentation</vt:lpstr>
      <vt:lpstr>Types of Geothermal Power Plant</vt:lpstr>
      <vt:lpstr>Binary Cycle Power Plant</vt:lpstr>
      <vt:lpstr>Dry Steam Power Plant</vt:lpstr>
      <vt:lpstr>Flash Steam Power Plant</vt:lpstr>
      <vt:lpstr> Uses</vt:lpstr>
      <vt:lpstr>Tidal Energy</vt:lpstr>
      <vt:lpstr>Working</vt:lpstr>
      <vt:lpstr>Tidal Barrages</vt:lpstr>
      <vt:lpstr>Tidal Turbine</vt:lpstr>
      <vt:lpstr>Why Do Tides Rise And Fall?</vt:lpstr>
      <vt:lpstr>Future Of Geothermal Energy </vt:lpstr>
      <vt:lpstr>Future Of Tidal Energy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Geothermal &amp; Tidal Energy</dc:title>
  <dc:creator>20BCE11005</dc:creator>
  <cp:lastModifiedBy>20BCE11005</cp:lastModifiedBy>
  <cp:revision>5</cp:revision>
  <dcterms:created xsi:type="dcterms:W3CDTF">2021-07-21T05:17:58Z</dcterms:created>
  <dcterms:modified xsi:type="dcterms:W3CDTF">2021-07-21T12:17:47Z</dcterms:modified>
</cp:coreProperties>
</file>

<file path=docProps/thumbnail.jpeg>
</file>